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2" r:id="rId20"/>
    <p:sldId id="293" r:id="rId21"/>
    <p:sldId id="276" r:id="rId22"/>
    <p:sldId id="277" r:id="rId23"/>
    <p:sldId id="278" r:id="rId24"/>
    <p:sldId id="279" r:id="rId25"/>
    <p:sldId id="280" r:id="rId26"/>
    <p:sldId id="281" r:id="rId27"/>
    <p:sldId id="284" r:id="rId2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2F8A"/>
    <a:srgbClr val="147265"/>
    <a:srgbClr val="8B1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/>
    <p:restoredTop sz="94567"/>
  </p:normalViewPr>
  <p:slideViewPr>
    <p:cSldViewPr snapToGrid="0" snapToObjects="1">
      <p:cViewPr varScale="1">
        <p:scale>
          <a:sx n="100" d="100"/>
          <a:sy n="100" d="100"/>
        </p:scale>
        <p:origin x="88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2019\informes%20-%20avances\Base%20SIANDE%20Anu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2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80-FA44-9387-5C3BB23CF6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80-FA44-9387-5C3BB23CF64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Hoja6!$A$11:$A$12</c:f>
              <c:strCache>
                <c:ptCount val="2"/>
                <c:pt idx="0">
                  <c:v>Fuera de competencia</c:v>
                </c:pt>
                <c:pt idx="1">
                  <c:v>En Competencia</c:v>
                </c:pt>
              </c:strCache>
            </c:strRef>
          </c:cat>
          <c:val>
            <c:numRef>
              <c:f>Hoja6!$B$11:$B$12</c:f>
              <c:numCache>
                <c:formatCode>General</c:formatCode>
                <c:ptCount val="2"/>
                <c:pt idx="0">
                  <c:v>1904</c:v>
                </c:pt>
                <c:pt idx="1">
                  <c:v>1139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80-FA44-9387-5C3BB23CF6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biológicas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recolectadas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1347112860892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/>
                  </a:gs>
                  <a:gs pos="7500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alpha val="75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1E-1441-8E2D-53286FD3EE74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1E-1441-8E2D-53286FD3EE74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3"/>
                  </a:gs>
                  <a:gs pos="75000">
                    <a:schemeClr val="accent3">
                      <a:lumMod val="60000"/>
                      <a:lumOff val="40000"/>
                    </a:schemeClr>
                  </a:gs>
                  <a:gs pos="51000">
                    <a:schemeClr val="accent3">
                      <a:alpha val="75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1E-1441-8E2D-53286FD3EE74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1E-1441-8E2D-53286FD3EE74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5"/>
                  </a:gs>
                  <a:gs pos="75000">
                    <a:schemeClr val="accent5">
                      <a:lumMod val="60000"/>
                      <a:lumOff val="40000"/>
                    </a:schemeClr>
                  </a:gs>
                  <a:gs pos="51000">
                    <a:schemeClr val="accent5">
                      <a:alpha val="75000"/>
                    </a:schemeClr>
                  </a:gs>
                  <a:gs pos="100000">
                    <a:schemeClr val="accent5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1E-1441-8E2D-53286FD3EE74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1E-1441-8E2D-53286FD3EE74}"/>
              </c:ext>
            </c:extLst>
          </c:dPt>
          <c:dLbls>
            <c:dLbl>
              <c:idx val="3"/>
              <c:layout>
                <c:manualLayout>
                  <c:x val="3.964180662383375E-3"/>
                  <c:y val="-1.0260817310374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1E-1441-8E2D-53286FD3EE74}"/>
                </c:ext>
              </c:extLst>
            </c:dLbl>
            <c:dLbl>
              <c:idx val="4"/>
              <c:layout>
                <c:manualLayout>
                  <c:x val="-1.4535161183983376E-16"/>
                  <c:y val="-7.0653980682457959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1E-1441-8E2D-53286FD3E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Hoja1!$E$4:$E$9</c:f>
              <c:strCache>
                <c:ptCount val="6"/>
                <c:pt idx="0">
                  <c:v>AAF</c:v>
                </c:pt>
                <c:pt idx="1">
                  <c:v>ATF</c:v>
                </c:pt>
                <c:pt idx="2">
                  <c:v>DBEQAS</c:v>
                </c:pt>
                <c:pt idx="3">
                  <c:v>INTERNAC</c:v>
                </c:pt>
                <c:pt idx="4">
                  <c:v>NEG</c:v>
                </c:pt>
                <c:pt idx="5">
                  <c:v>NOT ANALYZED</c:v>
                </c:pt>
              </c:strCache>
            </c:strRef>
          </c:cat>
          <c:val>
            <c:numRef>
              <c:f>Hoja1!$F$4:$F$9</c:f>
              <c:numCache>
                <c:formatCode>General</c:formatCode>
                <c:ptCount val="6"/>
                <c:pt idx="0">
                  <c:v>31</c:v>
                </c:pt>
                <c:pt idx="1">
                  <c:v>52</c:v>
                </c:pt>
                <c:pt idx="2">
                  <c:v>3</c:v>
                </c:pt>
                <c:pt idx="3">
                  <c:v>207</c:v>
                </c:pt>
                <c:pt idx="4">
                  <c:v>1756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1E-1441-8E2D-53286FD3EE7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-129436688"/>
        <c:axId val="-129429072"/>
      </c:barChart>
      <c:catAx>
        <c:axId val="-129436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Resultados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9429072"/>
        <c:crosses val="autoZero"/>
        <c:auto val="1"/>
        <c:lblAlgn val="ctr"/>
        <c:lblOffset val="100"/>
        <c:noMultiLvlLbl val="0"/>
      </c:catAx>
      <c:valAx>
        <c:axId val="-1294290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/>
                  <a:t>Controles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943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Presencia de Clembuterol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3.01</c:v>
                </c:pt>
                <c:pt idx="1">
                  <c:v>6.98</c:v>
                </c:pt>
                <c:pt idx="2">
                  <c:v>3.79</c:v>
                </c:pt>
                <c:pt idx="3">
                  <c:v>2.29</c:v>
                </c:pt>
                <c:pt idx="4">
                  <c:v>3.27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EE-084A-BB50-31FA73395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9431792"/>
        <c:axId val="-129438320"/>
      </c:lineChart>
      <c:catAx>
        <c:axId val="-12943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9438320"/>
        <c:crosses val="autoZero"/>
        <c:auto val="1"/>
        <c:lblAlgn val="ctr"/>
        <c:lblOffset val="100"/>
        <c:noMultiLvlLbl val="0"/>
      </c:catAx>
      <c:valAx>
        <c:axId val="-12943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943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61-CB4B-9852-2F64A53DAF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61-CB4B-9852-2F64A53DAF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61-CB4B-9852-2F64A53DAF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61-CB4B-9852-2F64A53DAF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B61-CB4B-9852-2F64A53DAF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B61-CB4B-9852-2F64A53DAF3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B61-CB4B-9852-2F64A53DAF3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B61-CB4B-9852-2F64A53DAF3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B61-CB4B-9852-2F64A53DAF3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B61-CB4B-9852-2F64A53DAF3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B61-CB4B-9852-2F64A53DAF3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B61-CB4B-9852-2F64A53DAF3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B61-CB4B-9852-2F64A53DAF3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B61-CB4B-9852-2F64A53DAF3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B61-CB4B-9852-2F64A53DAF3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B61-CB4B-9852-2F64A53DAF3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B61-CB4B-9852-2F64A53DAF3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B61-CB4B-9852-2F64A53DAF3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B61-CB4B-9852-2F64A53DAF3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B61-CB4B-9852-2F64A53DAF3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Hoja3!$H$4:$H$13</c:f>
              <c:strCache>
                <c:ptCount val="10"/>
                <c:pt idx="0">
                  <c:v>CADF</c:v>
                </c:pt>
                <c:pt idx="1">
                  <c:v>FIG</c:v>
                </c:pt>
                <c:pt idx="2">
                  <c:v>IAAF -AIU</c:v>
                </c:pt>
                <c:pt idx="3">
                  <c:v>IPC</c:v>
                </c:pt>
                <c:pt idx="4">
                  <c:v>ISSF</c:v>
                </c:pt>
                <c:pt idx="5">
                  <c:v>ITU</c:v>
                </c:pt>
                <c:pt idx="6">
                  <c:v>NACAC</c:v>
                </c:pt>
                <c:pt idx="7">
                  <c:v>NADO Cuba</c:v>
                </c:pt>
                <c:pt idx="8">
                  <c:v>UCI</c:v>
                </c:pt>
                <c:pt idx="9">
                  <c:v>UWW</c:v>
                </c:pt>
              </c:strCache>
            </c:strRef>
          </c:cat>
          <c:val>
            <c:numRef>
              <c:f>Hoja3!$I$4:$I$13</c:f>
              <c:numCache>
                <c:formatCode>General</c:formatCode>
                <c:ptCount val="10"/>
                <c:pt idx="0">
                  <c:v>15</c:v>
                </c:pt>
                <c:pt idx="1">
                  <c:v>20</c:v>
                </c:pt>
                <c:pt idx="2">
                  <c:v>39</c:v>
                </c:pt>
                <c:pt idx="3">
                  <c:v>12</c:v>
                </c:pt>
                <c:pt idx="4">
                  <c:v>21</c:v>
                </c:pt>
                <c:pt idx="5">
                  <c:v>34</c:v>
                </c:pt>
                <c:pt idx="6">
                  <c:v>15</c:v>
                </c:pt>
                <c:pt idx="7">
                  <c:v>3</c:v>
                </c:pt>
                <c:pt idx="8">
                  <c:v>38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B61-CB4B-9852-2F64A53DAF3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'RTP '!$AX$4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'RTP '!$AY$3:$BB$3</c:f>
              <c:strCache>
                <c:ptCount val="4"/>
                <c:pt idx="0">
                  <c:v>Controles Realizados</c:v>
                </c:pt>
                <c:pt idx="1">
                  <c:v>Fallo de Paradero</c:v>
                </c:pt>
                <c:pt idx="2">
                  <c:v>Incumplimiento de Presentar la Información Requerida</c:v>
                </c:pt>
                <c:pt idx="3">
                  <c:v>Incompatibilidad de Agenda</c:v>
                </c:pt>
              </c:strCache>
            </c:strRef>
          </c:cat>
          <c:val>
            <c:numRef>
              <c:f>'RTP '!$AY$4:$BB$4</c:f>
              <c:numCache>
                <c:formatCode>General</c:formatCode>
                <c:ptCount val="4"/>
                <c:pt idx="0">
                  <c:v>16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F-4E4F-806E-EDD1D221B791}"/>
            </c:ext>
          </c:extLst>
        </c:ser>
        <c:ser>
          <c:idx val="1"/>
          <c:order val="1"/>
          <c:tx>
            <c:strRef>
              <c:f>'RTP '!$AX$5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'RTP '!$AY$3:$BB$3</c:f>
              <c:strCache>
                <c:ptCount val="4"/>
                <c:pt idx="0">
                  <c:v>Controles Realizados</c:v>
                </c:pt>
                <c:pt idx="1">
                  <c:v>Fallo de Paradero</c:v>
                </c:pt>
                <c:pt idx="2">
                  <c:v>Incumplimiento de Presentar la Información Requerida</c:v>
                </c:pt>
                <c:pt idx="3">
                  <c:v>Incompatibilidad de Agenda</c:v>
                </c:pt>
              </c:strCache>
            </c:strRef>
          </c:cat>
          <c:val>
            <c:numRef>
              <c:f>'RTP '!$AY$5:$BB$5</c:f>
              <c:numCache>
                <c:formatCode>General</c:formatCode>
                <c:ptCount val="4"/>
                <c:pt idx="0">
                  <c:v>21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F-4E4F-806E-EDD1D221B791}"/>
            </c:ext>
          </c:extLst>
        </c:ser>
        <c:ser>
          <c:idx val="2"/>
          <c:order val="2"/>
          <c:tx>
            <c:strRef>
              <c:f>'RTP '!$AX$6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'RTP '!$AY$3:$BB$3</c:f>
              <c:strCache>
                <c:ptCount val="4"/>
                <c:pt idx="0">
                  <c:v>Controles Realizados</c:v>
                </c:pt>
                <c:pt idx="1">
                  <c:v>Fallo de Paradero</c:v>
                </c:pt>
                <c:pt idx="2">
                  <c:v>Incumplimiento de Presentar la Información Requerida</c:v>
                </c:pt>
                <c:pt idx="3">
                  <c:v>Incompatibilidad de Agenda</c:v>
                </c:pt>
              </c:strCache>
            </c:strRef>
          </c:cat>
          <c:val>
            <c:numRef>
              <c:f>'RTP '!$AY$6:$BB$6</c:f>
              <c:numCache>
                <c:formatCode>General</c:formatCode>
                <c:ptCount val="4"/>
                <c:pt idx="0">
                  <c:v>15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F-4E4F-806E-EDD1D221B791}"/>
            </c:ext>
          </c:extLst>
        </c:ser>
        <c:ser>
          <c:idx val="3"/>
          <c:order val="3"/>
          <c:tx>
            <c:strRef>
              <c:f>'RTP '!$AX$7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'RTP '!$AY$3:$BB$3</c:f>
              <c:strCache>
                <c:ptCount val="4"/>
                <c:pt idx="0">
                  <c:v>Controles Realizados</c:v>
                </c:pt>
                <c:pt idx="1">
                  <c:v>Fallo de Paradero</c:v>
                </c:pt>
                <c:pt idx="2">
                  <c:v>Incumplimiento de Presentar la Información Requerida</c:v>
                </c:pt>
                <c:pt idx="3">
                  <c:v>Incompatibilidad de Agenda</c:v>
                </c:pt>
              </c:strCache>
            </c:strRef>
          </c:cat>
          <c:val>
            <c:numRef>
              <c:f>'RTP '!$AY$7:$BB$7</c:f>
              <c:numCache>
                <c:formatCode>General</c:formatCode>
                <c:ptCount val="4"/>
                <c:pt idx="0">
                  <c:v>18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BF-4E4F-806E-EDD1D221B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29432336"/>
        <c:axId val="-129431248"/>
        <c:axId val="-188947440"/>
      </c:bar3DChart>
      <c:catAx>
        <c:axId val="-12943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9431248"/>
        <c:crosses val="autoZero"/>
        <c:auto val="1"/>
        <c:lblAlgn val="ctr"/>
        <c:lblOffset val="100"/>
        <c:noMultiLvlLbl val="0"/>
      </c:catAx>
      <c:valAx>
        <c:axId val="-12943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9432336"/>
        <c:crosses val="autoZero"/>
        <c:crossBetween val="between"/>
      </c:valAx>
      <c:serAx>
        <c:axId val="-188947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2943124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Perfiles atípicos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5F-3C4A-B6B0-0C82C4C2B1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85F-3C4A-B6B0-0C82C4C2B1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IRMS </c:v>
                </c:pt>
                <c:pt idx="1">
                  <c:v>Seguimiento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11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5F-3C4A-B6B0-0C82C4C2B1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Resultados Atípicos (ATF)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07-A945-B574-4850E257DF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07-A945-B574-4850E257DF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07-A945-B574-4850E257DFD5}"/>
              </c:ext>
            </c:extLst>
          </c:dPt>
          <c:dLbls>
            <c:dLbl>
              <c:idx val="0"/>
              <c:layout>
                <c:manualLayout>
                  <c:x val="0.11501409971150503"/>
                  <c:y val="-0.138832367199350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07-A945-B574-4850E257DFD5}"/>
                </c:ext>
              </c:extLst>
            </c:dLbl>
            <c:dLbl>
              <c:idx val="2"/>
              <c:layout>
                <c:manualLayout>
                  <c:x val="1.9051198292278995E-2"/>
                  <c:y val="3.172626165068888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07-A945-B574-4850E257D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Contaminación cárnica</c:v>
                </c:pt>
                <c:pt idx="1">
                  <c:v>Seguimiento</c:v>
                </c:pt>
                <c:pt idx="2">
                  <c:v>Investigación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0.96150000000000002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07-A945-B574-4850E257D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Resultados Analítcos Adversos (AAF)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D6-1D43-A922-9A6913BBBA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D6-1D43-A922-9A6913BBBA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D6-1D43-A922-9A6913BBBA3A}"/>
              </c:ext>
            </c:extLst>
          </c:dPt>
          <c:dLbls>
            <c:dLbl>
              <c:idx val="0"/>
              <c:layout>
                <c:manualLayout>
                  <c:x val="1.4470156217183021E-3"/>
                  <c:y val="-1.75838334318606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D6-1D43-A922-9A6913BBBA3A}"/>
                </c:ext>
              </c:extLst>
            </c:dLbl>
            <c:dLbl>
              <c:idx val="1"/>
              <c:layout>
                <c:manualLayout>
                  <c:x val="4.4806526907101123E-3"/>
                  <c:y val="-3.42225687063443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D6-1D43-A922-9A6913BBBA3A}"/>
                </c:ext>
              </c:extLst>
            </c:dLbl>
            <c:dLbl>
              <c:idx val="2"/>
              <c:layout>
                <c:manualLayout>
                  <c:x val="3.0019095994007115E-2"/>
                  <c:y val="-5.003460833171714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D6-1D43-A922-9A6913BBB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Contaminación cárnica</c:v>
                </c:pt>
                <c:pt idx="1">
                  <c:v>Sancionados</c:v>
                </c:pt>
                <c:pt idx="2">
                  <c:v>Investigación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0.27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D6-1D43-A922-9A6913BBB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Solicitudes de AUTE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Solicitudes de AUTE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E3-0A46-A350-A490482AD6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E3-0A46-A350-A490482AD6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E3-0A46-A350-A490482AD6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Ordinaria aprobada</c:v>
                </c:pt>
                <c:pt idx="1">
                  <c:v>Retroactiva aprobada</c:v>
                </c:pt>
                <c:pt idx="2">
                  <c:v>Retroactiva rechazada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0.22</c:v>
                </c:pt>
                <c:pt idx="1">
                  <c:v>0.5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E3-0A46-A350-A490482AD66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9A17-6D02-6548-B755-81CC4B441D82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884C-1B7F-A544-96FC-0C7F05663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7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9D48-D45B-C348-B655-408EB4AE6D8C}" type="datetimeFigureOut">
              <a:rPr lang="es-MX" smtClean="0"/>
              <a:t>12/12/19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9B3CF-99EE-B547-9E24-C8E159C25B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3CF-99EE-B547-9E24-C8E159C25B4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44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240663"/>
            <a:ext cx="7772400" cy="1102519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5749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9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4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7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0846" y="205979"/>
            <a:ext cx="7686287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847" y="1200151"/>
            <a:ext cx="7686286" cy="3185177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6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146440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1" i="0" cap="all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2129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4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69597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49418"/>
            <a:ext cx="4040188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69597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49418"/>
            <a:ext cx="4041775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3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AF22-ABBB-6940-97D3-5553504EC40B}" type="datetimeFigureOut">
              <a:rPr lang="es-ES" smtClean="0"/>
              <a:t>12/12/19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8D2F8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cid:305f3018-ba56-45a0-a844-0f2f7372eb26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23802" y="908988"/>
            <a:ext cx="6261903" cy="1102519"/>
          </a:xfrm>
        </p:spPr>
        <p:txBody>
          <a:bodyPr>
            <a:normAutofit fontScale="90000"/>
          </a:bodyPr>
          <a:lstStyle/>
          <a:p>
            <a:r>
              <a:rPr lang="es-ES" sz="3300" dirty="0"/>
              <a:t>COMITÉ NACIONAL ANTIDOPAJE </a:t>
            </a:r>
            <a:br>
              <a:rPr lang="es-ES" sz="3300" dirty="0"/>
            </a:br>
            <a:r>
              <a:rPr lang="es-ES" sz="3300" dirty="0"/>
              <a:t>MEX-NADO</a:t>
            </a:r>
            <a:br>
              <a:rPr lang="es-ES" dirty="0"/>
            </a:br>
            <a:endParaRPr lang="es-ES" dirty="0">
              <a:solidFill>
                <a:srgbClr val="8D2F8A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86120" y="2204497"/>
            <a:ext cx="5537268" cy="1314450"/>
          </a:xfrm>
        </p:spPr>
        <p:txBody>
          <a:bodyPr/>
          <a:lstStyle/>
          <a:p>
            <a:r>
              <a:rPr lang="es-ES" dirty="0"/>
              <a:t>INFORME DE ACTIVIDADES</a:t>
            </a:r>
          </a:p>
          <a:p>
            <a:r>
              <a:rPr lang="es-ES" dirty="0"/>
              <a:t>Ene-Dic 2019</a:t>
            </a:r>
          </a:p>
          <a:p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3086120" y="2075837"/>
            <a:ext cx="5537268" cy="0"/>
          </a:xfrm>
          <a:prstGeom prst="line">
            <a:avLst/>
          </a:prstGeom>
          <a:ln>
            <a:solidFill>
              <a:srgbClr val="8D2F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4413705" y="41330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M. EN C. JUAN MANUEL HERRERA NAVARRO</a:t>
            </a:r>
          </a:p>
          <a:p>
            <a:pPr algn="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GERENTE PRINCIPAL DE MEX-NADO</a:t>
            </a:r>
          </a:p>
          <a:p>
            <a:pPr algn="r"/>
            <a:endParaRPr lang="es-MX" sz="1600" dirty="0">
              <a:solidFill>
                <a:srgbClr val="595959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6" y="88453"/>
            <a:ext cx="1394663" cy="10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3"/>
          <p:cNvSpPr txBox="1">
            <a:spLocks/>
          </p:cNvSpPr>
          <p:nvPr/>
        </p:nvSpPr>
        <p:spPr>
          <a:xfrm>
            <a:off x="241992" y="2345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2.- GRUPO REGISTRADO DE CONTROL (RTP)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182661"/>
            <a:ext cx="599966" cy="71596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040" y="201812"/>
            <a:ext cx="883907" cy="677662"/>
          </a:xfrm>
          <a:prstGeom prst="rect">
            <a:avLst/>
          </a:prstGeom>
        </p:spPr>
      </p:pic>
      <p:pic>
        <p:nvPicPr>
          <p:cNvPr id="27" name="Picture 2" descr="Resultado de imagen para mexico mapa">
            <a:extLst>
              <a:ext uri="{FF2B5EF4-FFF2-40B4-BE49-F238E27FC236}">
                <a16:creationId xmlns:a16="http://schemas.microsoft.com/office/drawing/2014/main" id="{08650E14-2091-4EFA-B2F1-720FCBFF1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60" y="717721"/>
            <a:ext cx="5776990" cy="40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591242A-1B02-4312-9FB3-A97DA456F09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38" y="1504452"/>
            <a:ext cx="238722" cy="238722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1EB4DAC-A455-4E0E-890A-606CBBE93E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2" y="1561602"/>
            <a:ext cx="238722" cy="23872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DAA2A8F-3CA7-4084-A795-A94234162D8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95" y="3648174"/>
            <a:ext cx="238722" cy="23872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BD523B1-B4CB-4838-A16E-DC2DFA9B5D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61" y="2547871"/>
            <a:ext cx="238722" cy="23872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CF1A64A-736F-4AD5-94D4-172378DD0F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40" y="3309141"/>
            <a:ext cx="238722" cy="23872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FBB0D5C-2532-4DAA-8A2C-41361AC9DF2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70755"/>
            <a:ext cx="238722" cy="23872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386ABD6-C60A-4583-BCA4-1BB3E5F844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54" y="3309141"/>
            <a:ext cx="238722" cy="23872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F170569-CD60-401C-BEF7-9FD3234C6DC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9" y="4300338"/>
            <a:ext cx="238722" cy="23872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E213809-E0D1-4AB1-A547-206A22AD166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13" y="3409452"/>
            <a:ext cx="238722" cy="2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C162FE3-4723-48B5-98E0-14CC95FDA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28029"/>
              </p:ext>
            </p:extLst>
          </p:nvPr>
        </p:nvGraphicFramePr>
        <p:xfrm>
          <a:off x="2276131" y="3499717"/>
          <a:ext cx="4530410" cy="1199300"/>
        </p:xfrm>
        <a:graphic>
          <a:graphicData uri="http://schemas.openxmlformats.org/drawingml/2006/table">
            <a:tbl>
              <a:tblPr/>
              <a:tblGrid>
                <a:gridCol w="379491">
                  <a:extLst>
                    <a:ext uri="{9D8B030D-6E8A-4147-A177-3AD203B41FA5}">
                      <a16:colId xmlns:a16="http://schemas.microsoft.com/office/drawing/2014/main" val="4100897838"/>
                    </a:ext>
                  </a:extLst>
                </a:gridCol>
                <a:gridCol w="735507">
                  <a:extLst>
                    <a:ext uri="{9D8B030D-6E8A-4147-A177-3AD203B41FA5}">
                      <a16:colId xmlns:a16="http://schemas.microsoft.com/office/drawing/2014/main" val="3528200797"/>
                    </a:ext>
                  </a:extLst>
                </a:gridCol>
                <a:gridCol w="845050">
                  <a:extLst>
                    <a:ext uri="{9D8B030D-6E8A-4147-A177-3AD203B41FA5}">
                      <a16:colId xmlns:a16="http://schemas.microsoft.com/office/drawing/2014/main" val="2939896350"/>
                    </a:ext>
                  </a:extLst>
                </a:gridCol>
                <a:gridCol w="1623592">
                  <a:extLst>
                    <a:ext uri="{9D8B030D-6E8A-4147-A177-3AD203B41FA5}">
                      <a16:colId xmlns:a16="http://schemas.microsoft.com/office/drawing/2014/main" val="2148312112"/>
                    </a:ext>
                  </a:extLst>
                </a:gridCol>
                <a:gridCol w="946770">
                  <a:extLst>
                    <a:ext uri="{9D8B030D-6E8A-4147-A177-3AD203B41FA5}">
                      <a16:colId xmlns:a16="http://schemas.microsoft.com/office/drawing/2014/main" val="4062511641"/>
                    </a:ext>
                  </a:extLst>
                </a:gridCol>
              </a:tblGrid>
              <a:tr h="4550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Controles Realizados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Fallo de Paradero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Incumplimiento de Presentar la Información Requerida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Incompatibilidad de Agenda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37281"/>
                  </a:ext>
                </a:extLst>
              </a:tr>
              <a:tr h="1684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Q1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16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055034"/>
                  </a:ext>
                </a:extLst>
              </a:tr>
              <a:tr h="1770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Q2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21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60144"/>
                  </a:ext>
                </a:extLst>
              </a:tr>
              <a:tr h="1684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Q3</a:t>
                      </a:r>
                      <a:endParaRPr lang="es-MX" sz="12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15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110473"/>
                  </a:ext>
                </a:extLst>
              </a:tr>
              <a:tr h="1684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Q4</a:t>
                      </a:r>
                      <a:endParaRPr lang="es-MX" sz="11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18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MX" sz="1000" b="0" u="none" strike="noStrike" dirty="0">
                          <a:effectLst/>
                        </a:rPr>
                        <a:t>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8C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045792"/>
                  </a:ext>
                </a:extLst>
              </a:tr>
            </a:tbl>
          </a:graphicData>
        </a:graphic>
      </p:graphicFrame>
      <p:sp>
        <p:nvSpPr>
          <p:cNvPr id="12" name="Título 3"/>
          <p:cNvSpPr txBox="1">
            <a:spLocks/>
          </p:cNvSpPr>
          <p:nvPr/>
        </p:nvSpPr>
        <p:spPr>
          <a:xfrm>
            <a:off x="242455" y="6494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2.- GRUPO REGISTRADO DE CONTROL (RTP)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6F733021-4358-4D69-BDE6-0FF46FC3A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806729"/>
              </p:ext>
            </p:extLst>
          </p:nvPr>
        </p:nvGraphicFramePr>
        <p:xfrm>
          <a:off x="242455" y="546176"/>
          <a:ext cx="8229600" cy="300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3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69776" y="16911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3.- UNIDAD DE PASAPORTE BIOLÓGICO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28074" y="3212232"/>
            <a:ext cx="2974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muestras han sido evaluadas de manera conjunta con el Laboratorio acreditado por WADA en Roma, Italia</a:t>
            </a:r>
            <a:endParaRPr lang="es-MX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32137" y="871104"/>
            <a:ext cx="349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1,012</a:t>
            </a:r>
            <a:r>
              <a:rPr lang="es-MX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pasaportes analizados</a:t>
            </a:r>
          </a:p>
          <a:p>
            <a:endParaRPr lang="es-MX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140739060"/>
              </p:ext>
            </p:extLst>
          </p:nvPr>
        </p:nvGraphicFramePr>
        <p:xfrm>
          <a:off x="4484576" y="953885"/>
          <a:ext cx="5070337" cy="325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7759719" y="3839711"/>
            <a:ext cx="2098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T=1.012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660" y="3277955"/>
            <a:ext cx="1713209" cy="100570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384757" y="1413497"/>
            <a:ext cx="2198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hematológicos</a:t>
            </a:r>
          </a:p>
          <a:p>
            <a:endParaRPr lang="es-MX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perfiles atípicos</a:t>
            </a:r>
          </a:p>
          <a:p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IRMS</a:t>
            </a:r>
          </a:p>
          <a:p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Seguimientos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6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11" name="Título 4"/>
          <p:cNvSpPr txBox="1">
            <a:spLocks/>
          </p:cNvSpPr>
          <p:nvPr/>
        </p:nvSpPr>
        <p:spPr>
          <a:xfrm>
            <a:off x="790540" y="304007"/>
            <a:ext cx="7303951" cy="307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4.- PANEL DE GESTIÓN DE RESULTADOS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32452" y="863215"/>
            <a:ext cx="48223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Resultados atípicos</a:t>
            </a:r>
          </a:p>
          <a:p>
            <a:endParaRPr lang="es-MX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contaminación cárnica</a:t>
            </a:r>
          </a:p>
          <a:p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seguimiento</a:t>
            </a:r>
          </a:p>
          <a:p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investigación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42515" y="86321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Resultados Analíticos Adversos</a:t>
            </a:r>
          </a:p>
          <a:p>
            <a:endParaRPr lang="es-MX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contaminación cárnica</a:t>
            </a:r>
          </a:p>
          <a:p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sancionados</a:t>
            </a:r>
          </a:p>
          <a:p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investigación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444078481"/>
              </p:ext>
            </p:extLst>
          </p:nvPr>
        </p:nvGraphicFramePr>
        <p:xfrm>
          <a:off x="381439" y="2257745"/>
          <a:ext cx="4061076" cy="234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2397987" y="4643951"/>
            <a:ext cx="1075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T=52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885688785"/>
              </p:ext>
            </p:extLst>
          </p:nvPr>
        </p:nvGraphicFramePr>
        <p:xfrm>
          <a:off x="4428525" y="2248210"/>
          <a:ext cx="4032783" cy="235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7039007" y="4584362"/>
            <a:ext cx="1075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T=30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02924" y="3761594"/>
            <a:ext cx="65339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MEX-NADO ha colaborado como Autoridad de Gestión de Resultados con las Organizaciones Nacionales Antidopaje de Guatemala, Belice y Reino Unido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9430" y="790035"/>
            <a:ext cx="73020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Dos investigaciones de </a:t>
            </a:r>
            <a:r>
              <a:rPr lang="es-MX" sz="1500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en colaboración con el Laboratorio acreditado por WADA “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Laboratoire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dopage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INRS -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Armand-Frappier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” en Montreal, Canadá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74" y="2466906"/>
            <a:ext cx="1695313" cy="108984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4" descr="Resultado de imagen para UK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7" y="2459915"/>
            <a:ext cx="2540426" cy="108984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913" y="2459914"/>
            <a:ext cx="2343522" cy="1089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790540" y="304007"/>
            <a:ext cx="7303951" cy="3074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4.- PANEL DE GESTIÓN DE RESULTADOS</a:t>
            </a:r>
          </a:p>
        </p:txBody>
      </p:sp>
      <p:pic>
        <p:nvPicPr>
          <p:cNvPr id="1026" name="Picture 2" descr="Resultado de imagen para bel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35" y="2448145"/>
            <a:ext cx="1670075" cy="11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2956999" y="1585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-Una sanción</a:t>
            </a:r>
          </a:p>
          <a:p>
            <a:r>
              <a:rPr lang="es-MX" sz="2000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-Una exoneración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0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8" name="Título 4"/>
          <p:cNvSpPr txBox="1">
            <a:spLocks/>
          </p:cNvSpPr>
          <p:nvPr/>
        </p:nvSpPr>
        <p:spPr>
          <a:xfrm>
            <a:off x="98676" y="345332"/>
            <a:ext cx="8288806" cy="384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5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5.- PANEL DE AUTORIZACIÓN DE USO TERAPÉUTICO (AUTE)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1894" y="1240971"/>
            <a:ext cx="29193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s-MX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solicitudes de AUTE</a:t>
            </a:r>
          </a:p>
          <a:p>
            <a:endParaRPr lang="es-MX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medallistas Panamericanos </a:t>
            </a:r>
          </a:p>
          <a:p>
            <a:r>
              <a: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beneficiados</a:t>
            </a:r>
          </a:p>
          <a:p>
            <a:endParaRPr lang="es-MX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869258" y="2740011"/>
            <a:ext cx="3081628" cy="1408078"/>
          </a:xfrm>
          <a:prstGeom prst="rect">
            <a:avLst/>
          </a:prstGeom>
          <a:solidFill>
            <a:srgbClr val="FFFF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es-ES_tradnl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las cuales se tomaron las siguientes resoluciones: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Ordinaria aprobada:           </a:t>
            </a:r>
            <a:r>
              <a:rPr lang="es-MX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Retroactiva aprobada:        </a:t>
            </a:r>
            <a:r>
              <a:rPr lang="es-MX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0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Retroactiva rechazada:      </a:t>
            </a:r>
            <a:r>
              <a:rPr lang="es-MX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_tradnl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544241263"/>
              </p:ext>
            </p:extLst>
          </p:nvPr>
        </p:nvGraphicFramePr>
        <p:xfrm>
          <a:off x="4402235" y="1059890"/>
          <a:ext cx="3883459" cy="331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3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29921" y="1442737"/>
            <a:ext cx="504717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CAPACITACIONES INTERNACIONALES</a:t>
            </a:r>
          </a:p>
          <a:p>
            <a:endParaRPr lang="es-MX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a) Seminario de Educación INTERCOONECTA,  Antigua, Guatemala del 11 al 15 de febrero 2019.</a:t>
            </a:r>
          </a:p>
          <a:p>
            <a:pPr algn="just"/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b) VIII Seminario Legal Antidopaje Sudamericano, Asunción, Paraguay del 26 al 28 de marzo del 2019</a:t>
            </a:r>
          </a:p>
          <a:p>
            <a:pPr algn="just"/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c) Implementación de un programa de control de dopaje eficaz en consonancia con el Código Mundial de Antidopaje, La Paz, Bolivia, 10 al 14 de Junio de 2019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3" name="Picture 2" descr="dba549e6-f63b-4d11-8915-09776314f6f2@namprd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" y="944162"/>
            <a:ext cx="1493323" cy="19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32416d5e-9c36-47a1-b207-f857b48b9ec7@nampr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83" y="1180220"/>
            <a:ext cx="2040105" cy="152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77538" y="855735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personas capacitadas y actualizadas</a:t>
            </a: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-103855" y="157881"/>
            <a:ext cx="8478180" cy="55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6.- EDUCACIÓN</a:t>
            </a:r>
          </a:p>
          <a:p>
            <a:r>
              <a:rPr lang="es-MX" sz="2000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(Recibida)</a:t>
            </a:r>
          </a:p>
        </p:txBody>
      </p:sp>
      <p:pic>
        <p:nvPicPr>
          <p:cNvPr id="8" name="Imagen 7" descr="C:\Users\cnd1826\Desktop\62585431_2567068423325666_8277919004790620160_n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3" r="12737"/>
          <a:stretch/>
        </p:blipFill>
        <p:spPr bwMode="auto">
          <a:xfrm>
            <a:off x="6845883" y="2703730"/>
            <a:ext cx="2040105" cy="168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cnd1826\Desktop\62519938_2567068376659004_3042759015231651840_n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16847" b="14561"/>
          <a:stretch/>
        </p:blipFill>
        <p:spPr bwMode="auto">
          <a:xfrm>
            <a:off x="63761" y="2920162"/>
            <a:ext cx="1493323" cy="1421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2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24237" y="1378338"/>
            <a:ext cx="435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CAPACITACIONES IMPARTIDAS INTERNACIONALES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7145" y="925644"/>
            <a:ext cx="192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586</a:t>
            </a:r>
            <a:r>
              <a:rPr lang="es-MX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capacitadas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1116339" y="281490"/>
            <a:ext cx="6688092" cy="55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6.- EDUCACIÓN</a:t>
            </a:r>
          </a:p>
          <a:p>
            <a:r>
              <a:rPr lang="es-MX" sz="2400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(Impartida)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54280"/>
              </p:ext>
            </p:extLst>
          </p:nvPr>
        </p:nvGraphicFramePr>
        <p:xfrm>
          <a:off x="1672064" y="1700306"/>
          <a:ext cx="6400977" cy="918365"/>
        </p:xfrm>
        <a:graphic>
          <a:graphicData uri="http://schemas.openxmlformats.org/drawingml/2006/table">
            <a:tbl>
              <a:tblPr firstRow="1" firstCol="1" bandRow="1"/>
              <a:tblGrid>
                <a:gridCol w="1988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4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SEDE</a:t>
                      </a:r>
                      <a:endParaRPr lang="es-MX" sz="11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PUBLICO</a:t>
                      </a:r>
                      <a:endParaRPr lang="es-MX" sz="11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ASISTENTES</a:t>
                      </a:r>
                      <a:endParaRPr lang="es-MX" sz="11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FECHA</a:t>
                      </a:r>
                      <a:endParaRPr lang="es-MX" sz="11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  <a:latin typeface="Montserrat" panose="00000500000000000000" pitchFamily="2" charset="0"/>
                        </a:rPr>
                        <a:t>Comité Antidopaje de Belice</a:t>
                      </a:r>
                      <a:endParaRPr lang="es-MX" sz="1100" b="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Montserrat" panose="00000500000000000000" pitchFamily="2" charset="0"/>
                        </a:rPr>
                        <a:t>Oficiales de Control de Dopaje</a:t>
                      </a:r>
                      <a:endParaRPr lang="es-MX" sz="1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Montserrat" panose="00000500000000000000" pitchFamily="2" charset="0"/>
                        </a:rPr>
                        <a:t>14</a:t>
                      </a:r>
                      <a:endParaRPr lang="es-MX" sz="1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Montserrat" panose="00000500000000000000" pitchFamily="2" charset="0"/>
                        </a:rPr>
                        <a:t>4-5 de Mayo de 2019</a:t>
                      </a:r>
                      <a:endParaRPr lang="es-MX" sz="11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https://orad-cam.com/wp-content/uploads/2019/06/20190505_1620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96" y="2708608"/>
            <a:ext cx="3082593" cy="16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89" y="2708607"/>
            <a:ext cx="3368452" cy="163685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9532" y="2212722"/>
            <a:ext cx="154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Nivel Internacional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1038" y="3203869"/>
            <a:ext cx="115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 Nivel Nacional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650634" y="1115947"/>
            <a:ext cx="389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CAPACITACIONES IMPARTIDAS NACIONALES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58497"/>
              </p:ext>
            </p:extLst>
          </p:nvPr>
        </p:nvGraphicFramePr>
        <p:xfrm>
          <a:off x="1477195" y="1446486"/>
          <a:ext cx="6132366" cy="125335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904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lang="es-MX" sz="1100" baseline="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CAPACITACIONES</a:t>
                      </a:r>
                      <a:endParaRPr lang="es-MX" sz="11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PUBLICO</a:t>
                      </a:r>
                      <a:endParaRPr lang="es-MX" sz="11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ASISTENTES</a:t>
                      </a:r>
                      <a:endParaRPr lang="es-MX" sz="11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FECHA</a:t>
                      </a:r>
                      <a:endParaRPr lang="es-MX" sz="1100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0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MX" sz="1100" b="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Atletas,</a:t>
                      </a:r>
                      <a:r>
                        <a:rPr lang="es-MX" sz="1100" baseline="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entrenadores, metodólogos, médicos, nutriólogos y otro personal de apoyo al atleta.</a:t>
                      </a:r>
                      <a:endParaRPr lang="es-MX" sz="1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ES_tradnl" sz="1100" dirty="0"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572</a:t>
                      </a:r>
                      <a:endParaRPr lang="es-MX" sz="1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Montserrat" panose="00000500000000000000" pitchFamily="2" charset="0"/>
                        </a:rPr>
                        <a:t>Enero</a:t>
                      </a:r>
                      <a:r>
                        <a:rPr lang="es-ES_tradnl" sz="1100" baseline="0" dirty="0">
                          <a:effectLst/>
                          <a:latin typeface="Montserrat" panose="00000500000000000000" pitchFamily="2" charset="0"/>
                        </a:rPr>
                        <a:t> a Diciembre de 2019</a:t>
                      </a:r>
                      <a:r>
                        <a:rPr lang="es-ES_tradnl" sz="11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s-MX" sz="1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Picture 1">
            <a:extLst>
              <a:ext uri="{FF2B5EF4-FFF2-40B4-BE49-F238E27FC236}">
                <a16:creationId xmlns:a16="http://schemas.microsoft.com/office/drawing/2014/main" id="{631B197C-E8D8-41EE-9FF6-3D02756D63F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6822" r="5742" b="15221"/>
          <a:stretch/>
        </p:blipFill>
        <p:spPr>
          <a:xfrm>
            <a:off x="1214058" y="2806919"/>
            <a:ext cx="2717776" cy="166394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305f3018-ba56-45a0-a844-0f2f7372eb26" descr="Image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1" b="13899"/>
          <a:stretch/>
        </p:blipFill>
        <p:spPr bwMode="auto">
          <a:xfrm>
            <a:off x="3931834" y="2806919"/>
            <a:ext cx="3989876" cy="164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1116339" y="281490"/>
            <a:ext cx="6688092" cy="55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6.- EDUCACIÓN</a:t>
            </a:r>
          </a:p>
          <a:p>
            <a:r>
              <a:rPr lang="es-MX" sz="2400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(Impartida)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0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413810" y="924681"/>
            <a:ext cx="4230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MATERIAL DIDÁCTICO DISEÑADO POR MEX-NADO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15" name="Título 4"/>
          <p:cNvSpPr txBox="1">
            <a:spLocks/>
          </p:cNvSpPr>
          <p:nvPr/>
        </p:nvSpPr>
        <p:spPr>
          <a:xfrm>
            <a:off x="1116339" y="281490"/>
            <a:ext cx="6688092" cy="55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6.- EDUCACIÓN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52" y="1290653"/>
            <a:ext cx="4866295" cy="31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6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>
            <a:extLst>
              <a:ext uri="{FF2B5EF4-FFF2-40B4-BE49-F238E27FC236}">
                <a16:creationId xmlns:a16="http://schemas.microsoft.com/office/drawing/2014/main" id="{092BCE8D-D870-2345-A328-783F7D2FE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7983"/>
            <a:ext cx="7772400" cy="932636"/>
          </a:xfrm>
        </p:spPr>
        <p:txBody>
          <a:bodyPr>
            <a:normAutofit/>
          </a:bodyPr>
          <a:lstStyle/>
          <a:p>
            <a:r>
              <a:rPr lang="es-MX" sz="2800" dirty="0"/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519694" y="1243044"/>
            <a:ext cx="8032247" cy="1314450"/>
          </a:xfrm>
        </p:spPr>
        <p:txBody>
          <a:bodyPr>
            <a:noAutofit/>
          </a:bodyPr>
          <a:lstStyle/>
          <a:p>
            <a:pPr algn="just"/>
            <a:r>
              <a:rPr lang="es-MX" sz="1700" dirty="0"/>
              <a:t>El presente informe del Comité Nacional Antidopaje (MEX-NADO), tiene la finalidad de informar sobre el avance del Programa Nacional de Prevención del Dopaje  2019 y actividades realizadas  durante el periodo enero – diciembre del 2019</a:t>
            </a:r>
          </a:p>
          <a:p>
            <a:pPr algn="just"/>
            <a:endParaRPr lang="es-MX" sz="1700" dirty="0"/>
          </a:p>
          <a:p>
            <a:pPr algn="just"/>
            <a:endParaRPr lang="es-MX" sz="1700" dirty="0"/>
          </a:p>
          <a:p>
            <a:pPr algn="just"/>
            <a:r>
              <a:rPr lang="es-MX" sz="1700" dirty="0"/>
              <a:t>Incluye estadísticas de controles realizados por MEX-NADO; informe de las actividades académicas  así como la participación en cooperación  Internacional con Federaciones deportivas y otras instancias antidopaje normativas </a:t>
            </a:r>
            <a:endParaRPr lang="es-ES" sz="17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335372" y="185558"/>
            <a:ext cx="700856" cy="8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11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" y="-1693"/>
            <a:ext cx="7992533" cy="51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4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2" b="10456"/>
          <a:stretch/>
        </p:blipFill>
        <p:spPr bwMode="auto">
          <a:xfrm>
            <a:off x="4991875" y="749940"/>
            <a:ext cx="3414821" cy="1986683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070" y="40608"/>
            <a:ext cx="753662" cy="577808"/>
          </a:xfrm>
          <a:prstGeom prst="rect">
            <a:avLst/>
          </a:prstGeom>
        </p:spPr>
      </p:pic>
      <p:pic>
        <p:nvPicPr>
          <p:cNvPr id="4" name="1a0dadc4-3f5d-4ebb-b2fd-d90887aaf23d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200" r="768" b="15579"/>
          <a:stretch/>
        </p:blipFill>
        <p:spPr bwMode="auto">
          <a:xfrm>
            <a:off x="785729" y="2623427"/>
            <a:ext cx="4216767" cy="188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46a78d2-0ff4-4807-883c-5622417bcdb2" descr="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" r="361" b="11387"/>
          <a:stretch/>
        </p:blipFill>
        <p:spPr bwMode="auto">
          <a:xfrm>
            <a:off x="3486563" y="749940"/>
            <a:ext cx="3045806" cy="194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6"/>
          <a:srcRect l="11597" t="46222" r="809"/>
          <a:stretch/>
        </p:blipFill>
        <p:spPr>
          <a:xfrm>
            <a:off x="785729" y="749940"/>
            <a:ext cx="2700833" cy="1944325"/>
          </a:xfrm>
          <a:prstGeom prst="rect">
            <a:avLst/>
          </a:prstGeom>
        </p:spPr>
      </p:pic>
      <p:sp>
        <p:nvSpPr>
          <p:cNvPr id="7" name="Título 4"/>
          <p:cNvSpPr txBox="1">
            <a:spLocks/>
          </p:cNvSpPr>
          <p:nvPr/>
        </p:nvSpPr>
        <p:spPr>
          <a:xfrm>
            <a:off x="2858275" y="83010"/>
            <a:ext cx="3206117" cy="49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6.- EDUCACIÓN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169629" y="40608"/>
            <a:ext cx="543737" cy="648865"/>
          </a:xfrm>
          <a:prstGeom prst="rect">
            <a:avLst/>
          </a:prstGeom>
        </p:spPr>
      </p:pic>
      <p:pic>
        <p:nvPicPr>
          <p:cNvPr id="9" name="Imagen 8" descr="C:\Users\cnd1826\Desktop\72548180_2816133325085840_4102349355783028736_n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40" r="3458"/>
          <a:stretch/>
        </p:blipFill>
        <p:spPr bwMode="auto">
          <a:xfrm>
            <a:off x="4997185" y="2647928"/>
            <a:ext cx="3409511" cy="1863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937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2339" y="1083065"/>
            <a:ext cx="687646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Coordinación Seminarios INTERCOONECTA, ESPAÑA y MEX-NADO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Reunión de trabajo con el Director Jurídico de WADA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Julien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Sieveking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y MEX-NADO; Nuevo Código Mundial 2021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Seminarios de actualización y capacitación jurídica PARAGUAY-WADA-MEX-NADO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completó formalmente el Cuestionario Ad-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de UNESCO, para el cumplimiento de México con la Convención Internacional Contra el Dopaje en   el Deporte 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Memorándum de entendimiento entre el laboratorio Antidoping “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Federazione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Medico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Sportiva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Italiana” y la CONADE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8" y="3330541"/>
            <a:ext cx="1321444" cy="7985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08769"/>
            <a:ext cx="1312057" cy="5671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9" name="Título 4"/>
          <p:cNvSpPr txBox="1">
            <a:spLocks/>
          </p:cNvSpPr>
          <p:nvPr/>
        </p:nvSpPr>
        <p:spPr>
          <a:xfrm>
            <a:off x="1570221" y="336123"/>
            <a:ext cx="6113758" cy="26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7.- COOPERACIÓN INTERNACIONAL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  <p:pic>
        <p:nvPicPr>
          <p:cNvPr id="3074" name="Picture 2" descr="Resultado de imagen para w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2914"/>
            <a:ext cx="1312057" cy="13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919"/>
            <a:ext cx="1312056" cy="8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7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77021" y="1325953"/>
            <a:ext cx="56993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Invitación al Gerente Principal de MEX-NADO, Juan Manuel Herrera Navarro, para formar parte del grupo de expertos de alto nivel del panel legal en el marco de la  Conferencia de las Partes de UNESCO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Participación Mtra. Paulina De La Loza Mora, en el Programa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Outreach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WADA durante los Juegos Panamericanos en Lima 2019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Participación Dra. Silvia María Muñoz Ledo, en el la Comisión De Apelación De Autorizaciones De Uso Terapéutico (AUTE) durante los Juegos Panamericanos en Lima 2019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cna.conade.gob.mx/images/noticia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2" y="884045"/>
            <a:ext cx="2276108" cy="15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C:\Users\cnd1826\Desktop\AUT Pana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2" y="2349058"/>
            <a:ext cx="2276108" cy="1874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http://cna.conade.gob.mx/images/noticia_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79" y="2469298"/>
            <a:ext cx="1121321" cy="74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/>
          <p:cNvSpPr txBox="1">
            <a:spLocks/>
          </p:cNvSpPr>
          <p:nvPr/>
        </p:nvSpPr>
        <p:spPr>
          <a:xfrm>
            <a:off x="1570221" y="336123"/>
            <a:ext cx="6113758" cy="26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7.- COOPERACIÓN INTERNACIONAL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44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41682" y="825776"/>
            <a:ext cx="6975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Reunión de trabajo con representantes de la WADA, Maria José Pesce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Cutri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Directora de la oficina Latinoamericana, Juan Lauria, Gerente de la Oficina Latinoamericana, Emiliano Simonelli, Jefe de Cumplimiento de la WADA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C:\Users\cnd1826\Desktop\68453601_2691175707581603_5503282608731062272_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6" b="10012"/>
          <a:stretch/>
        </p:blipFill>
        <p:spPr bwMode="auto">
          <a:xfrm>
            <a:off x="943907" y="1795199"/>
            <a:ext cx="4812210" cy="251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1570221" y="336123"/>
            <a:ext cx="6113758" cy="26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7.- COOPERACIÓN INTERNACIONAL</a:t>
            </a:r>
          </a:p>
        </p:txBody>
      </p:sp>
      <p:pic>
        <p:nvPicPr>
          <p:cNvPr id="7" name="Imagen 6" descr="C:\Users\cnd1826\Desktop\68375107_2691220550910452_564416538724007936_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59149" r="51662" b="6964"/>
          <a:stretch/>
        </p:blipFill>
        <p:spPr bwMode="auto">
          <a:xfrm>
            <a:off x="5756117" y="1795199"/>
            <a:ext cx="1966946" cy="108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cnd1826\Desktop\68375107_2691220550910452_564416538724007936_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4" t="60921"/>
          <a:stretch/>
        </p:blipFill>
        <p:spPr bwMode="auto">
          <a:xfrm>
            <a:off x="5756117" y="2875894"/>
            <a:ext cx="1966946" cy="1442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6251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08156" y="1097823"/>
            <a:ext cx="697523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Reunión con el Tercer Secretario de la Embajada de Rusia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Evgeny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Zajárov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postura de Rusia en la Séptima reunión de la  Conferencia de las Partes de UNESCO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Envío y recepción por parte de la directiva, postura de México respecto a los temas a tratar en la Séptima reunión de la  Conferencia de las Partes de UNESCO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Colaboración en educación y  toma de controles, Agencia Nacional Antidopaje de Canadá, Organización Regional Antidopaje de Centroamérica, Agencia Nacional Antidopaje de Cuba 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Colaboración para toma de controles, Federaciones Internacionales 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1" y="2910512"/>
            <a:ext cx="1747406" cy="1153603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/>
          <a:srcRect l="30987" t="23433" r="43291" b="25121"/>
          <a:stretch/>
        </p:blipFill>
        <p:spPr bwMode="auto">
          <a:xfrm>
            <a:off x="130329" y="1097823"/>
            <a:ext cx="1693257" cy="1836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ítulo 4"/>
          <p:cNvSpPr txBox="1">
            <a:spLocks/>
          </p:cNvSpPr>
          <p:nvPr/>
        </p:nvSpPr>
        <p:spPr>
          <a:xfrm>
            <a:off x="1570221" y="336123"/>
            <a:ext cx="6113758" cy="26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7.- COOPERACIÓN INTERNACIONAL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83246" y="869673"/>
            <a:ext cx="6975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Participación de miembros de MEX-NADO durante la “Conferencia Mundial de Dopaje en el Deporte” celebrada en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Katowise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Polonia del 5 al 7 de noviembre</a:t>
            </a: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Intervención por parte del Gerente Principal de MEX-NADO, Juan Manuel Herrera Navarro durante la sesión plenaria de la “Conferencia Mundial de Dopaje en el Deporte”</a:t>
            </a:r>
          </a:p>
        </p:txBody>
      </p:sp>
      <p:pic>
        <p:nvPicPr>
          <p:cNvPr id="5" name="Imagen 4" descr="C:\Users\cnd1826\Downloads\9f11e491-9d05-4ccd-bd05-6faeb59a0c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74" y="2254668"/>
            <a:ext cx="3038814" cy="2160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cnd1826\Downloads\c09dde61-f9db-4a7e-8b56-817fdc78113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t="20658" r="15915" b="22383"/>
          <a:stretch/>
        </p:blipFill>
        <p:spPr bwMode="auto">
          <a:xfrm>
            <a:off x="4210188" y="2254668"/>
            <a:ext cx="3545767" cy="2205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4"/>
          <p:cNvSpPr txBox="1">
            <a:spLocks/>
          </p:cNvSpPr>
          <p:nvPr/>
        </p:nvSpPr>
        <p:spPr>
          <a:xfrm>
            <a:off x="1570221" y="336123"/>
            <a:ext cx="6113758" cy="26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7.- COOPERACIÓN INTERNACIONAL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22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71519" y="2649867"/>
            <a:ext cx="6021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Montserrat regular" panose="00000500000000000000" pitchFamily="2" charset="0"/>
              </a:rPr>
              <a:t> </a:t>
            </a:r>
            <a:r>
              <a:rPr lang="es-MX" sz="3600" dirty="0">
                <a:solidFill>
                  <a:schemeClr val="accent2">
                    <a:lumMod val="75000"/>
                  </a:schemeClr>
                </a:solidFill>
                <a:latin typeface="Montserrat regular" panose="00000500000000000000" pitchFamily="2" charset="0"/>
              </a:rPr>
              <a:t>MUCHAS GRACIAS</a:t>
            </a:r>
          </a:p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  <a:latin typeface="Montserrat regular" panose="00000500000000000000" pitchFamily="2" charset="0"/>
              </a:rPr>
              <a:t>www.cna.conade.gob.mx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180" y="85957"/>
            <a:ext cx="2820818" cy="21626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7892719" y="3048088"/>
            <a:ext cx="599966" cy="7159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971570" y="3048087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ÍNDICE</a:t>
            </a:r>
            <a:br>
              <a:rPr lang="es-ES" dirty="0"/>
            </a:br>
            <a:endParaRPr lang="es-ES" dirty="0">
              <a:solidFill>
                <a:srgbClr val="8D2F8A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693942" y="1063229"/>
            <a:ext cx="6134375" cy="32571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sz="2300" dirty="0"/>
              <a:t>1.-CONTROL DEL DOPAJE</a:t>
            </a:r>
          </a:p>
          <a:p>
            <a:endParaRPr lang="es-MX" sz="2300" dirty="0"/>
          </a:p>
          <a:p>
            <a:pPr marL="0" indent="0">
              <a:buNone/>
            </a:pPr>
            <a:r>
              <a:rPr lang="es-MX" sz="2300" dirty="0"/>
              <a:t>2.-GRUPO REGISTRADO DE CONTROL (RTP)</a:t>
            </a:r>
          </a:p>
          <a:p>
            <a:endParaRPr lang="es-MX" sz="2300" dirty="0"/>
          </a:p>
          <a:p>
            <a:pPr marL="0" indent="0">
              <a:buNone/>
            </a:pPr>
            <a:r>
              <a:rPr lang="es-MX" sz="2300" dirty="0"/>
              <a:t>3.-UNIDAD DE PASAPORTE BIOLÓGICO</a:t>
            </a:r>
          </a:p>
          <a:p>
            <a:endParaRPr lang="es-MX" sz="2300" dirty="0"/>
          </a:p>
          <a:p>
            <a:pPr marL="0" indent="0">
              <a:buNone/>
            </a:pPr>
            <a:r>
              <a:rPr lang="es-MX" sz="2300" dirty="0"/>
              <a:t>4.-PANEL DE GESTIÓN DE RESULTADOS</a:t>
            </a:r>
          </a:p>
          <a:p>
            <a:endParaRPr lang="es-MX" sz="2300" dirty="0"/>
          </a:p>
          <a:p>
            <a:pPr marL="0" indent="0">
              <a:buNone/>
            </a:pPr>
            <a:r>
              <a:rPr lang="es-MX" sz="2300" dirty="0"/>
              <a:t>5.-PANEL DE AUTORIZACION DE USO TERAPÉUTICO (AUTE)</a:t>
            </a:r>
          </a:p>
          <a:p>
            <a:endParaRPr lang="es-MX" sz="2300" dirty="0"/>
          </a:p>
          <a:p>
            <a:pPr marL="0" indent="0">
              <a:buNone/>
            </a:pPr>
            <a:r>
              <a:rPr lang="es-MX" sz="2300" dirty="0"/>
              <a:t>6.-EDUCACIÓN</a:t>
            </a:r>
          </a:p>
          <a:p>
            <a:endParaRPr lang="es-MX" sz="2300" dirty="0"/>
          </a:p>
          <a:p>
            <a:pPr marL="0" indent="0">
              <a:buNone/>
            </a:pPr>
            <a:r>
              <a:rPr lang="es-MX" sz="2300" dirty="0"/>
              <a:t>7.-COOPERACIÓN INTERNACIONAL 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335372" y="185558"/>
            <a:ext cx="655377" cy="7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0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1.- CONTROL DEL DOPAJE</a:t>
            </a:r>
            <a:br>
              <a:rPr lang="es-ES" dirty="0"/>
            </a:br>
            <a:endParaRPr lang="es-ES" dirty="0">
              <a:solidFill>
                <a:srgbClr val="8D2F8A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533400" y="2956543"/>
            <a:ext cx="4038600" cy="2545556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>
                <a:solidFill>
                  <a:srgbClr val="7030A0"/>
                </a:solidFill>
              </a:rPr>
              <a:t>3,043</a:t>
            </a:r>
            <a:r>
              <a:rPr lang="es-ES" dirty="0"/>
              <a:t> </a:t>
            </a:r>
            <a:r>
              <a:rPr lang="es-ES" sz="1400" dirty="0"/>
              <a:t>controles antidopaje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1400" dirty="0"/>
              <a:t>43 federaciones nacionales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1400" dirty="0"/>
              <a:t>10 federaciones internacionales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ES" sz="1400" dirty="0"/>
              <a:t>10 disciplinas de deporte adaptado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51" y="988068"/>
            <a:ext cx="3893565" cy="180658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835" y="780919"/>
            <a:ext cx="3443058" cy="38783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335372" y="185558"/>
            <a:ext cx="655377" cy="7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8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214895" y="22481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600" dirty="0"/>
              <a:t> 1.- CONTROL DEL DOPAJE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5871"/>
              </p:ext>
            </p:extLst>
          </p:nvPr>
        </p:nvGraphicFramePr>
        <p:xfrm>
          <a:off x="1539350" y="1738303"/>
          <a:ext cx="5414036" cy="278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19076" y="925644"/>
            <a:ext cx="60212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3,043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ANTIDOPAJE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NI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REALIZADOS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DE </a:t>
            </a:r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15 DE DICIEMBRE DEL 2019</a:t>
            </a:r>
            <a:r>
              <a:rPr lang="es-MX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 Y FUERA DE COMPETENCIA </a:t>
            </a:r>
            <a:endParaRPr lang="es-MX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335372" y="185558"/>
            <a:ext cx="655377" cy="7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3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214895" y="22481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600" dirty="0"/>
              <a:t> 1.- CONTROL DEL DOPAJE</a:t>
            </a:r>
            <a:br>
              <a:rPr lang="es-ES" dirty="0"/>
            </a:br>
            <a:endParaRPr lang="es-ES" dirty="0"/>
          </a:p>
        </p:txBody>
      </p:sp>
      <p:sp>
        <p:nvSpPr>
          <p:cNvPr id="9" name="Subtítulo 5"/>
          <p:cNvSpPr txBox="1">
            <a:spLocks/>
          </p:cNvSpPr>
          <p:nvPr/>
        </p:nvSpPr>
        <p:spPr>
          <a:xfrm>
            <a:off x="406449" y="748317"/>
            <a:ext cx="6327319" cy="109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resultados arrojan </a:t>
            </a:r>
            <a:r>
              <a:rPr lang="es-MX" sz="2000" dirty="0">
                <a:solidFill>
                  <a:srgbClr val="8D2F8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83</a:t>
            </a: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controles con resultados Analíticos Adversos y/o Atípicos, lo que represente el: </a:t>
            </a:r>
            <a:r>
              <a:rPr lang="es-MX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7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48349" y="1082063"/>
            <a:ext cx="11656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5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4.05%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854734827"/>
              </p:ext>
            </p:extLst>
          </p:nvPr>
        </p:nvGraphicFramePr>
        <p:xfrm>
          <a:off x="1126006" y="1843369"/>
          <a:ext cx="6407377" cy="268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Elipse 12"/>
          <p:cNvSpPr/>
          <p:nvPr/>
        </p:nvSpPr>
        <p:spPr>
          <a:xfrm>
            <a:off x="1884020" y="3187950"/>
            <a:ext cx="1640039" cy="12568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63011" y="75411"/>
            <a:ext cx="592184" cy="70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5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933920" y="795991"/>
            <a:ext cx="7560425" cy="5385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Presencia de muestras con </a:t>
            </a:r>
            <a:r>
              <a:rPr lang="es-MX" sz="2300" dirty="0" err="1">
                <a:latin typeface="Arial" panose="020B0604020202020204" pitchFamily="34" charset="0"/>
                <a:cs typeface="Arial" panose="020B0604020202020204" pitchFamily="34" charset="0"/>
              </a:rPr>
              <a:t>Clembuterol</a:t>
            </a:r>
            <a:r>
              <a:rPr lang="es-MX" sz="2300" dirty="0">
                <a:latin typeface="Arial" panose="020B0604020202020204" pitchFamily="34" charset="0"/>
                <a:cs typeface="Arial" panose="020B0604020202020204" pitchFamily="34" charset="0"/>
              </a:rPr>
              <a:t> de 2015-2019 en controles realizados por MEX-NADO como Autoridad de Prueba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sp>
        <p:nvSpPr>
          <p:cNvPr id="22" name="Título 3"/>
          <p:cNvSpPr txBox="1">
            <a:spLocks/>
          </p:cNvSpPr>
          <p:nvPr/>
        </p:nvSpPr>
        <p:spPr>
          <a:xfrm>
            <a:off x="214895" y="22481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1.- CONTROL DEL DOPAJE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2710403546"/>
              </p:ext>
            </p:extLst>
          </p:nvPr>
        </p:nvGraphicFramePr>
        <p:xfrm>
          <a:off x="2194285" y="1537723"/>
          <a:ext cx="6250210" cy="252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339753" y="1977367"/>
            <a:ext cx="121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Presencia de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clembuterol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Total de Controles: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3,269 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633235" y="1345966"/>
            <a:ext cx="121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</a:p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Presencia de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clembuterol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Total de Controles: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516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950246" y="1884575"/>
            <a:ext cx="121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Presencia de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clembuterol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Total de Controles: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052583" y="2235703"/>
            <a:ext cx="121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Presencia de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clembuterol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Total de Controles: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2,314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231887" y="2039109"/>
            <a:ext cx="12126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Presencia de </a:t>
            </a:r>
            <a:r>
              <a:rPr lang="es-MX" sz="600" dirty="0" err="1">
                <a:latin typeface="Arial" panose="020B0604020202020204" pitchFamily="34" charset="0"/>
                <a:cs typeface="Arial" panose="020B0604020202020204" pitchFamily="34" charset="0"/>
              </a:rPr>
              <a:t>clembuterol</a:t>
            </a:r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  <a:p>
            <a:pPr algn="ctr"/>
            <a:r>
              <a:rPr lang="es-MX" sz="600" dirty="0">
                <a:latin typeface="Arial" panose="020B0604020202020204" pitchFamily="34" charset="0"/>
                <a:cs typeface="Arial" panose="020B0604020202020204" pitchFamily="34" charset="0"/>
              </a:rPr>
              <a:t>Total de Controles: </a:t>
            </a:r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2,050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164431" y="4116105"/>
            <a:ext cx="432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acumulada :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es-MX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5 años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0" y="2581909"/>
            <a:ext cx="219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67 muestras con presencia de Clembuterol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89223" y="183071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ítulo 5"/>
          <p:cNvSpPr txBox="1">
            <a:spLocks/>
          </p:cNvSpPr>
          <p:nvPr/>
        </p:nvSpPr>
        <p:spPr>
          <a:xfrm>
            <a:off x="131568" y="870246"/>
            <a:ext cx="3840886" cy="879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Participación de MEX-NADO como agencia recolectora en eventos  internacionales   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0" y="64945"/>
            <a:ext cx="883907" cy="67766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35591" y="2289847"/>
            <a:ext cx="2006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</a:t>
            </a:r>
            <a:r>
              <a:rPr lang="es-MX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controles antidopaje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10 organismos internacionales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06969"/>
              </p:ext>
            </p:extLst>
          </p:nvPr>
        </p:nvGraphicFramePr>
        <p:xfrm>
          <a:off x="3757821" y="1270145"/>
          <a:ext cx="4308862" cy="315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ítulo 3"/>
          <p:cNvSpPr txBox="1">
            <a:spLocks/>
          </p:cNvSpPr>
          <p:nvPr/>
        </p:nvSpPr>
        <p:spPr>
          <a:xfrm>
            <a:off x="242455" y="6494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1.- CONTROL DEL DOPAJE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15346" y="882478"/>
            <a:ext cx="33938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cap="all" dirty="0"/>
              <a:t>Mex-NADO </a:t>
            </a:r>
            <a:r>
              <a:rPr lang="es-MX" b="1" cap="all" dirty="0"/>
              <a:t>(Agencia recolectora)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947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41" y="247982"/>
            <a:ext cx="883907" cy="6776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5E6E52-0FCE-40C3-BF09-3949E290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210" y="1592801"/>
            <a:ext cx="6214240" cy="3022421"/>
          </a:xfrm>
          <a:prstGeom prst="rect">
            <a:avLst/>
          </a:prstGeom>
        </p:spPr>
      </p:pic>
      <p:sp>
        <p:nvSpPr>
          <p:cNvPr id="10" name="Título 3">
            <a:extLst>
              <a:ext uri="{FF2B5EF4-FFF2-40B4-BE49-F238E27FC236}">
                <a16:creationId xmlns:a16="http://schemas.microsoft.com/office/drawing/2014/main" id="{202EFB27-C609-4143-B4CE-27B09E7BBC10}"/>
              </a:ext>
            </a:extLst>
          </p:cNvPr>
          <p:cNvSpPr txBox="1">
            <a:spLocks/>
          </p:cNvSpPr>
          <p:nvPr/>
        </p:nvSpPr>
        <p:spPr>
          <a:xfrm>
            <a:off x="1142414" y="1100377"/>
            <a:ext cx="6691831" cy="75231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Grupo Registrado de Control (RTP) MEX-NADO 2019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325126" y="688121"/>
            <a:ext cx="432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8D2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atletas en el RTP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242455" y="6494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8D2F8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2.- GRUPO REGISTRADO DE CONTROL (RTP)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09" b="-765"/>
          <a:stretch/>
        </p:blipFill>
        <p:spPr>
          <a:xfrm>
            <a:off x="241992" y="68065"/>
            <a:ext cx="599966" cy="7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14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1197</Words>
  <Application>Microsoft Macintosh PowerPoint</Application>
  <PresentationFormat>Presentación en pantalla (16:9)</PresentationFormat>
  <Paragraphs>209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Montserrat</vt:lpstr>
      <vt:lpstr>Montserrat regular</vt:lpstr>
      <vt:lpstr>Times New Roman</vt:lpstr>
      <vt:lpstr>Tema de Office</vt:lpstr>
      <vt:lpstr>COMITÉ NACIONAL ANTIDOPAJE  MEX-NADO </vt:lpstr>
      <vt:lpstr>Objetivo</vt:lpstr>
      <vt:lpstr>ÍNDICE </vt:lpstr>
      <vt:lpstr> 1.- CONTROL DEL DOPAJE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UAEH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 UAEH</dc:creator>
  <cp:lastModifiedBy>ERICK GERARDO RAMIREZ BARBOSA</cp:lastModifiedBy>
  <cp:revision>54</cp:revision>
  <dcterms:created xsi:type="dcterms:W3CDTF">2019-07-10T20:07:53Z</dcterms:created>
  <dcterms:modified xsi:type="dcterms:W3CDTF">2019-12-12T20:22:57Z</dcterms:modified>
</cp:coreProperties>
</file>